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6"/>
  </p:notesMasterIdLst>
  <p:sldIdLst>
    <p:sldId id="256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443" r:id="rId15"/>
    <p:sldId id="444" r:id="rId16"/>
    <p:sldId id="445" r:id="rId17"/>
    <p:sldId id="446" r:id="rId18"/>
    <p:sldId id="447" r:id="rId19"/>
    <p:sldId id="311" r:id="rId20"/>
    <p:sldId id="448" r:id="rId21"/>
    <p:sldId id="449" r:id="rId22"/>
    <p:sldId id="450" r:id="rId23"/>
    <p:sldId id="451" r:id="rId24"/>
    <p:sldId id="452" r:id="rId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肖有为" initials="肖有为" lastIdx="1" clrIdx="0">
    <p:extLst>
      <p:ext uri="{19B8F6BF-5375-455C-9EA6-DF929625EA0E}">
        <p15:presenceInfo xmlns:p15="http://schemas.microsoft.com/office/powerpoint/2012/main" userId="aa5967d10591a5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9FF"/>
    <a:srgbClr val="2D0922"/>
    <a:srgbClr val="8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6405"/>
  </p:normalViewPr>
  <p:slideViewPr>
    <p:cSldViewPr snapToGrid="0">
      <p:cViewPr varScale="1">
        <p:scale>
          <a:sx n="117" d="100"/>
          <a:sy n="117" d="100"/>
        </p:scale>
        <p:origin x="1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31210-30B3-4E19-965C-0C5A0A76A792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67968-E7E2-4584-BB09-521209AB69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88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E892-2012-4D0C-A36B-2C5595CBAC0F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361950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矩形 7"/>
          <p:cNvSpPr/>
          <p:nvPr userDrawn="1"/>
        </p:nvSpPr>
        <p:spPr>
          <a:xfrm flipV="1">
            <a:off x="0" y="6740527"/>
            <a:ext cx="9144000" cy="117475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32708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C44D2-6C8C-46FE-AFDE-8289265E3AA4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48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18477-E3F4-4E82-BC95-69E0EE6B65C1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970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梯形 7"/>
          <p:cNvSpPr/>
          <p:nvPr userDrawn="1"/>
        </p:nvSpPr>
        <p:spPr>
          <a:xfrm flipV="1">
            <a:off x="-8931" y="0"/>
            <a:ext cx="1275163" cy="365126"/>
          </a:xfrm>
          <a:custGeom>
            <a:avLst/>
            <a:gdLst>
              <a:gd name="connsiteX0" fmla="*/ 0 w 1743075"/>
              <a:gd name="connsiteY0" fmla="*/ 576261 h 576261"/>
              <a:gd name="connsiteX1" fmla="*/ 467912 w 1743075"/>
              <a:gd name="connsiteY1" fmla="*/ 0 h 576261"/>
              <a:gd name="connsiteX2" fmla="*/ 1275163 w 1743075"/>
              <a:gd name="connsiteY2" fmla="*/ 0 h 576261"/>
              <a:gd name="connsiteX3" fmla="*/ 1743075 w 1743075"/>
              <a:gd name="connsiteY3" fmla="*/ 576261 h 576261"/>
              <a:gd name="connsiteX4" fmla="*/ 0 w 1743075"/>
              <a:gd name="connsiteY4" fmla="*/ 576261 h 576261"/>
              <a:gd name="connsiteX0" fmla="*/ 8338 w 1275163"/>
              <a:gd name="connsiteY0" fmla="*/ 576261 h 576261"/>
              <a:gd name="connsiteX1" fmla="*/ 0 w 1275163"/>
              <a:gd name="connsiteY1" fmla="*/ 0 h 576261"/>
              <a:gd name="connsiteX2" fmla="*/ 807251 w 1275163"/>
              <a:gd name="connsiteY2" fmla="*/ 0 h 576261"/>
              <a:gd name="connsiteX3" fmla="*/ 1275163 w 1275163"/>
              <a:gd name="connsiteY3" fmla="*/ 576261 h 576261"/>
              <a:gd name="connsiteX4" fmla="*/ 8338 w 1275163"/>
              <a:gd name="connsiteY4" fmla="*/ 576261 h 576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5163" h="576261">
                <a:moveTo>
                  <a:pt x="8338" y="576261"/>
                </a:moveTo>
                <a:lnTo>
                  <a:pt x="0" y="0"/>
                </a:lnTo>
                <a:lnTo>
                  <a:pt x="807251" y="0"/>
                </a:lnTo>
                <a:lnTo>
                  <a:pt x="1275163" y="576261"/>
                </a:lnTo>
                <a:lnTo>
                  <a:pt x="8338" y="576261"/>
                </a:lnTo>
                <a:close/>
              </a:path>
            </a:pathLst>
          </a:cu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-8932" y="0"/>
            <a:ext cx="9152932" cy="114300"/>
          </a:xfrm>
          <a:prstGeom prst="rect">
            <a:avLst/>
          </a:prstGeom>
          <a:solidFill>
            <a:srgbClr val="8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6ECB8-4EEF-4A65-98C7-CC825DD50BC1}" type="datetime1">
              <a:rPr lang="zh-CN" altLang="en-US" smtClean="0"/>
              <a:t>2020/12/16</a:t>
            </a:fld>
            <a:r>
              <a:rPr lang="zh-CN" altLang="en-US"/>
              <a:t> </a:t>
            </a:r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-19051" y="2"/>
            <a:ext cx="647700" cy="365125"/>
          </a:xfrm>
        </p:spPr>
        <p:txBody>
          <a:bodyPr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fld id="{AB03D48E-8AEE-4D6C-9154-88A27571F82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21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4C11C-70FD-4EB6-BD59-354650C02EAF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4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3A530-8CFF-4165-85FD-BCB58DA3F47E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0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45159-7042-440E-B22A-1FBF0E99BC3A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207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1156-399B-4075-B622-B4FA1047314C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54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D3C0-F53A-466D-A070-F775A1BCB3B4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920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219BC-30D6-48A9-A1CA-ECD805CD4491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59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580D9-666E-40AC-A06C-19E7B59DFC7B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1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5FEE-A3ED-4210-8C21-22C4CAFE9BE8}" type="datetime1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03D48E-8AEE-4D6C-9154-88A27571F8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00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F4CA-F67C-48A5-AAA3-50C5897B8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ICS</a:t>
            </a:r>
            <a:r>
              <a:rPr lang="zh-CN" altLang="en-US" b="1" dirty="0"/>
              <a:t>第十</a:t>
            </a:r>
            <a:r>
              <a:rPr lang="ja-JP" altLang="en-US" b="1"/>
              <a:t>二</a:t>
            </a:r>
            <a:r>
              <a:rPr lang="zh-CN" altLang="en-US" b="1" dirty="0"/>
              <a:t>次小班课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BB6A52-195D-42BF-BFE3-A651F6DAE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664" y="3650806"/>
            <a:ext cx="6858000" cy="1655762"/>
          </a:xfrm>
        </p:spPr>
        <p:txBody>
          <a:bodyPr/>
          <a:lstStyle/>
          <a:p>
            <a:r>
              <a:rPr lang="en-US" altLang="zh-CN" dirty="0"/>
              <a:t>2020-12-24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796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0918-2C5D-954C-9925-AD038F4D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(Hypertext Markup Language)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69DC0-FEF1-7942-9614-8A044DF19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E3B-69A3-4946-A71B-0FFB2074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AB75C-2B7C-F04C-8612-329C986AF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91"/>
            <a:ext cx="9144000" cy="44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49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FD4B-1814-8D46-A6E5-8DB68D4F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7F588-A992-0C40-8AD9-08BC6E008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6A12A-1366-DC4B-8216-DF3629767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2560-8190-144D-AE3E-9E03412C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090"/>
            <a:ext cx="9144000" cy="64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2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13B0-FEA4-084A-9A1F-159A008C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and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1215E-8FE2-F842-B238-1080EF6E5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FF8D4-B7A3-CB4E-BF11-135DCFFD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ECFE1-A0D5-2744-BAD6-8A8EB1A0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132"/>
            <a:ext cx="9144000" cy="44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4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31C6C-23E4-E14E-8ACB-819B5418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ED68-0A3C-9541-AF5B-68E75B36D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HTTP/1.0: Open a new connection for each request/response pair. And after each response the connection would be closed.</a:t>
            </a:r>
          </a:p>
          <a:p>
            <a:r>
              <a:rPr lang="en-US" dirty="0"/>
              <a:t>HTTP/1.1: We have persistent connections which means that you can have more than one request/response on the same HTTP connection.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8ADE7-BBBB-4648-9F68-39B90105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CDBDC-73AC-A642-B2F9-828617F0CA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743"/>
          <a:stretch/>
        </p:blipFill>
        <p:spPr>
          <a:xfrm>
            <a:off x="2375807" y="3625226"/>
            <a:ext cx="4634593" cy="29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5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44B7-6E55-DE4B-BED9-EF5B7A29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HTTP/2: multiplexing!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B8097-D36C-FD44-BBDB-8BB6CB671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SPDY (speedy) and its moral successor HTTP/2: fire off </a:t>
            </a:r>
            <a:r>
              <a:rPr lang="en-US" b="1" dirty="0"/>
              <a:t>multiple requests at once </a:t>
            </a:r>
            <a:r>
              <a:rPr lang="en-US" dirty="0"/>
              <a:t>on the same connection and receive the requests back in any order.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077D7-8207-F448-B302-2F0973DB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71BF5-3A06-5541-A2B4-48B750186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238" y="2805347"/>
            <a:ext cx="4741523" cy="39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2B50-B58A-084F-98FB-7DD9DD39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motivates HTTP/3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16D1B-C180-D440-97F3-11C69E1E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QUIC: a multiplexed stream transport over </a:t>
            </a:r>
            <a:r>
              <a:rPr lang="en-US" b="1" dirty="0"/>
              <a:t>UDP</a:t>
            </a:r>
          </a:p>
          <a:p>
            <a:r>
              <a:rPr lang="en-US" dirty="0"/>
              <a:t>similar to TCP+TLS+HTTP/2 implemented on UDP but without head of line blocking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8682C-6136-C847-9647-B9A4EE32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C8BCE-544A-D948-917F-72687B6CB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67" y="3191620"/>
            <a:ext cx="5278665" cy="31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9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27EB-ECEE-A24B-B62C-CAB00E525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89D8-6A16-8843-AE9E-2BBD8C697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716EE-4805-544B-8200-B5C6E35A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B1A4FF-A5D2-7249-9365-478115A6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71" y="1651272"/>
            <a:ext cx="7886701" cy="2268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F60A5-5B49-E244-9889-6D47B8F9A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4001294"/>
            <a:ext cx="6748236" cy="329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D597-ACD3-4449-9DCB-FEBF9582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59CF7C-E591-5940-9727-5892B93E1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7781" y="3506674"/>
            <a:ext cx="4468435" cy="33513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C5DAB-F6E7-7C40-948C-80730F84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4C4E-B9FC-7148-8EAD-BA3ADFF4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3" y="1484655"/>
            <a:ext cx="7445829" cy="18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8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54E1-9B08-B942-8941-384BBF6B1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FB14C-A1BD-A941-8BA4-B83998E85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ED99-1B56-E642-819A-84F047437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1A07B-899D-9E42-85A7-12E10C03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2393588"/>
            <a:ext cx="5041900" cy="409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7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2CB4-BB76-4F2B-945E-8CA724BF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1692" y="2309554"/>
            <a:ext cx="3256127" cy="1325563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题目讲解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C820D-A47A-404C-BDC4-E31600E2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CB79E2-F827-0A4C-BFB9-2B8A1FE4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60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FA82-50F1-1945-88E3-980BCE4F1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7E9F-A585-804C-AB3E-FFA873F96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8454"/>
            <a:ext cx="9100456" cy="49169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互联网协议</a:t>
            </a:r>
            <a:r>
              <a:rPr lang="en-US" altLang="zh-CN" dirty="0"/>
              <a:t>(protocol)</a:t>
            </a:r>
            <a:r>
              <a:rPr lang="zh-CN" altLang="en-US" dirty="0"/>
              <a:t>：</a:t>
            </a:r>
            <a:r>
              <a:rPr lang="en-US" altLang="zh-CN" dirty="0"/>
              <a:t>TCP/IP</a:t>
            </a:r>
          </a:p>
          <a:p>
            <a:pPr lvl="1"/>
            <a:r>
              <a:rPr lang="zh-CN" altLang="en-US" dirty="0"/>
              <a:t>进程到进程</a:t>
            </a:r>
            <a:r>
              <a:rPr lang="en-US" altLang="zh-CN" dirty="0"/>
              <a:t> vs. </a:t>
            </a:r>
            <a:r>
              <a:rPr lang="zh-CN" altLang="en-US" dirty="0"/>
              <a:t>主机到主机</a:t>
            </a:r>
            <a:endParaRPr lang="en-US" altLang="zh-CN" dirty="0"/>
          </a:p>
          <a:p>
            <a:pPr lvl="1"/>
            <a:r>
              <a:rPr lang="zh-CN" altLang="en-US" dirty="0"/>
              <a:t>数据包</a:t>
            </a:r>
            <a:r>
              <a:rPr lang="en-US" altLang="zh-CN" dirty="0"/>
              <a:t>(Datagram) vs. </a:t>
            </a:r>
            <a:r>
              <a:rPr lang="zh-CN" altLang="en-US" dirty="0"/>
              <a:t>数据流</a:t>
            </a:r>
            <a:r>
              <a:rPr lang="en-US" altLang="zh-CN" dirty="0"/>
              <a:t>(Data Stream)</a:t>
            </a:r>
          </a:p>
          <a:p>
            <a:pPr lvl="1"/>
            <a:r>
              <a:rPr lang="zh-CN" altLang="en-US" dirty="0"/>
              <a:t>可靠吗？</a:t>
            </a:r>
            <a:r>
              <a:rPr lang="en-US" altLang="zh-CN" dirty="0"/>
              <a:t>TCP vs. UDP</a:t>
            </a:r>
          </a:p>
          <a:p>
            <a:pPr lvl="1"/>
            <a:r>
              <a:rPr lang="zh-CN" altLang="en-US" dirty="0"/>
              <a:t>实现在什么层次？（用户、内核、硬件）</a:t>
            </a:r>
            <a:endParaRPr lang="en-US" altLang="zh-CN" dirty="0"/>
          </a:p>
          <a:p>
            <a:r>
              <a:rPr lang="en-US" altLang="zh-CN" dirty="0"/>
              <a:t>IPv4</a:t>
            </a:r>
            <a:r>
              <a:rPr lang="zh-CN" altLang="en-US" dirty="0"/>
              <a:t>、</a:t>
            </a:r>
            <a:r>
              <a:rPr lang="en-US" altLang="zh-CN" dirty="0"/>
              <a:t>IPv6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地址、域名、</a:t>
            </a:r>
            <a:r>
              <a:rPr lang="en-US" altLang="zh-CN" dirty="0"/>
              <a:t>DNS</a:t>
            </a:r>
          </a:p>
          <a:p>
            <a:pPr lvl="1"/>
            <a:r>
              <a:rPr lang="en-US" altLang="zh-CN" dirty="0"/>
              <a:t>127.0.0.1</a:t>
            </a:r>
            <a:r>
              <a:rPr lang="zh-CN" altLang="en-US" dirty="0"/>
              <a:t>、</a:t>
            </a:r>
            <a:r>
              <a:rPr lang="en-US" altLang="zh-CN" dirty="0"/>
              <a:t>localhost</a:t>
            </a:r>
          </a:p>
          <a:p>
            <a:pPr lvl="1"/>
            <a:r>
              <a:rPr lang="en-US" altLang="zh-CN" dirty="0"/>
              <a:t>10.0.0.0/8</a:t>
            </a:r>
            <a:r>
              <a:rPr lang="zh-CN" altLang="en-US" dirty="0"/>
              <a:t>、</a:t>
            </a:r>
            <a:r>
              <a:rPr lang="en-US" altLang="zh-CN" dirty="0"/>
              <a:t>172.16.0.0/12</a:t>
            </a:r>
            <a:r>
              <a:rPr lang="zh-CN" altLang="en-US" dirty="0"/>
              <a:t>、</a:t>
            </a:r>
            <a:r>
              <a:rPr lang="en-US" altLang="zh-CN" dirty="0"/>
              <a:t>192.168.0.0/16</a:t>
            </a:r>
          </a:p>
          <a:p>
            <a:r>
              <a:rPr lang="zh-CN" altLang="en-US" dirty="0"/>
              <a:t>点到点、全双工、可靠</a:t>
            </a:r>
            <a:endParaRPr lang="en-US" altLang="zh-CN" dirty="0"/>
          </a:p>
          <a:p>
            <a:r>
              <a:rPr lang="zh-CN" altLang="en-US" dirty="0"/>
              <a:t>端口、知名端口</a:t>
            </a:r>
            <a:endParaRPr lang="en-US" altLang="zh-CN" dirty="0"/>
          </a:p>
          <a:p>
            <a:r>
              <a:rPr lang="zh-CN" altLang="en-US" dirty="0"/>
              <a:t>套接字</a:t>
            </a:r>
            <a:endParaRPr lang="en-US" altLang="zh-CN" dirty="0"/>
          </a:p>
          <a:p>
            <a:pPr lvl="1"/>
            <a:r>
              <a:rPr lang="zh-CN" altLang="en-US" dirty="0"/>
              <a:t>套接字编程的整个过程？</a:t>
            </a:r>
            <a:endParaRPr lang="en-US" altLang="zh-CN" dirty="0"/>
          </a:p>
          <a:p>
            <a:r>
              <a:rPr lang="zh-CN" altLang="en-US" dirty="0"/>
              <a:t>网络服务</a:t>
            </a:r>
            <a:endParaRPr lang="en-US" altLang="zh-CN" dirty="0"/>
          </a:p>
          <a:p>
            <a:pPr lvl="1"/>
            <a:r>
              <a:rPr lang="en-US" altLang="zh-CN" dirty="0"/>
              <a:t>telnet</a:t>
            </a:r>
            <a:r>
              <a:rPr lang="zh-CN" altLang="en-US" dirty="0"/>
              <a:t>、</a:t>
            </a:r>
            <a:r>
              <a:rPr lang="en-US" altLang="zh-CN" dirty="0"/>
              <a:t>FTP</a:t>
            </a:r>
            <a:r>
              <a:rPr lang="zh-CN" altLang="en-US" dirty="0"/>
              <a:t>、</a:t>
            </a:r>
            <a:r>
              <a:rPr lang="en-US" altLang="zh-CN" dirty="0"/>
              <a:t>HTTP</a:t>
            </a:r>
          </a:p>
          <a:p>
            <a:r>
              <a:rPr lang="en-US" altLang="zh-CN" dirty="0"/>
              <a:t>HTTP</a:t>
            </a:r>
          </a:p>
          <a:p>
            <a:pPr lvl="1"/>
            <a:r>
              <a:rPr lang="en-US" altLang="zh-CN" dirty="0"/>
              <a:t>URL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</a:p>
          <a:p>
            <a:pPr lvl="1"/>
            <a:r>
              <a:rPr lang="zh-CN" altLang="en-US" dirty="0"/>
              <a:t>静态内容、动态内容</a:t>
            </a:r>
            <a:endParaRPr lang="en-US" altLang="zh-CN" dirty="0"/>
          </a:p>
          <a:p>
            <a:pPr lvl="1"/>
            <a:r>
              <a:rPr lang="en-US" altLang="zh-CN" dirty="0"/>
              <a:t>HTTP</a:t>
            </a:r>
            <a:r>
              <a:rPr lang="zh-CN" altLang="en-US" dirty="0"/>
              <a:t>请求</a:t>
            </a:r>
            <a:endParaRPr lang="en-US" altLang="zh-CN" dirty="0"/>
          </a:p>
          <a:p>
            <a:r>
              <a:rPr lang="en-US" altLang="zh-CN" dirty="0"/>
              <a:t>Proxy</a:t>
            </a:r>
            <a:r>
              <a:rPr lang="zh-CN" altLang="en-US" dirty="0"/>
              <a:t>（参考</a:t>
            </a:r>
            <a:r>
              <a:rPr lang="en-US" altLang="zh-CN" dirty="0" err="1"/>
              <a:t>ProxyLab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80609-1716-B140-8084-21FE837EF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570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5CF2D-D03B-0E49-ADFE-EFA8B297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F6A9-CCA5-8A47-8631-1A2B717CC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6F532-D1AF-E34E-ABAA-219478B1D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D6259-E6A4-B344-89CD-F571AF099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681037"/>
            <a:ext cx="6061528" cy="602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22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CF8F-963D-914C-926B-CA4E7DE6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975A-8322-BC45-B2F1-482EA4225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A1A0-1FD3-454B-A235-261A1C4F5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6D0BB-2C9C-064C-81D9-940A1940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6" y="473303"/>
            <a:ext cx="8985227" cy="270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2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04CA-F504-054F-BEBF-7B12F822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750D-448D-924C-9939-31030602E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65B3D-5F8E-A94F-9AD3-96F47922C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DC9A70-25DF-D745-80BF-4E5CF8BD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916327"/>
            <a:ext cx="8415464" cy="1818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0EE42-DDB6-084E-953C-788D6E617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8" y="2615180"/>
            <a:ext cx="8122548" cy="31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29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1A38-A1D5-3D42-9E18-9EE70253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098D-B17D-9049-8D97-5FD2A1A75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24557-6AF6-DD47-AED8-F44E3816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9AAF2-5D5D-4B45-9D78-288EAE9B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25763"/>
            <a:ext cx="7762145" cy="303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34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42AA-62CB-904F-B4B1-5FC1C8B3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4291-D1BD-0A42-AC1A-C7CFE14CC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B75BE-56AD-AA47-936B-D18E5A7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2FCC7-03E6-F843-AE44-B0BEE9C0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253331"/>
            <a:ext cx="825372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21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16E3-5D4A-4749-AA96-01133081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ja-JP" altLang="en-US"/>
              <a:t>因特网域名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26B2-F4B7-0C4E-BDA9-77E44A4D3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产生原因</a:t>
            </a:r>
            <a:r>
              <a:rPr lang="zh-CN" altLang="en-US" dirty="0"/>
              <a:t>：</a:t>
            </a:r>
            <a:r>
              <a:rPr lang="ja-JP" altLang="en-US"/>
              <a:t>方便人们记忆</a:t>
            </a:r>
            <a:r>
              <a:rPr lang="zh-CN" altLang="en-US" dirty="0"/>
              <a:t> </a:t>
            </a:r>
            <a:r>
              <a:rPr lang="en-US" altLang="zh-CN" dirty="0"/>
              <a:t>IP </a:t>
            </a:r>
            <a:r>
              <a:rPr lang="ja-JP" altLang="en-US"/>
              <a:t>地址</a:t>
            </a:r>
            <a:endParaRPr lang="en-US" altLang="ja-JP" dirty="0"/>
          </a:p>
          <a:p>
            <a:r>
              <a:rPr lang="ja-JP" altLang="en-US"/>
              <a:t>域名到 </a:t>
            </a:r>
            <a:r>
              <a:rPr lang="en-US" dirty="0"/>
              <a:t>IP </a:t>
            </a:r>
            <a:r>
              <a:rPr lang="ja-JP" altLang="en-US"/>
              <a:t>地址的映射关系利用分散在世界各地的数据库</a:t>
            </a:r>
            <a:r>
              <a:rPr lang="en-US" altLang="ja-JP" dirty="0"/>
              <a:t>(</a:t>
            </a:r>
            <a:r>
              <a:rPr lang="en-US" dirty="0"/>
              <a:t>Domain Name System)</a:t>
            </a:r>
            <a:r>
              <a:rPr lang="zh-CN" altLang="en-US" dirty="0"/>
              <a:t> </a:t>
            </a:r>
            <a:r>
              <a:rPr lang="ja-JP" altLang="en-US"/>
              <a:t>进行维护 </a:t>
            </a:r>
            <a:endParaRPr lang="en-US" altLang="ja-JP" dirty="0"/>
          </a:p>
          <a:p>
            <a:r>
              <a:rPr lang="ja-JP" altLang="en-US"/>
              <a:t>域名和</a:t>
            </a:r>
            <a:r>
              <a:rPr lang="en-US" altLang="ja-JP" dirty="0"/>
              <a:t>IP</a:t>
            </a:r>
            <a:r>
              <a:rPr lang="ja-JP" altLang="en-US"/>
              <a:t>地址</a:t>
            </a:r>
            <a:r>
              <a:rPr lang="zh-CN" altLang="en-US" dirty="0"/>
              <a:t>并非严格的一一对应关系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9E3E1-B151-4142-9581-4B2C01F2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880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DEA3-7060-4F4A-B0F4-6B20CBD6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</p:spPr>
        <p:txBody>
          <a:bodyPr/>
          <a:lstStyle/>
          <a:p>
            <a:r>
              <a:rPr lang="en-US" altLang="ja-JP" dirty="0"/>
              <a:t>DNS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361F5-0498-1E4E-8071-680AE300A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全球</a:t>
            </a:r>
            <a:r>
              <a:rPr lang="en-US" altLang="zh-CN" dirty="0"/>
              <a:t>13</a:t>
            </a:r>
            <a:r>
              <a:rPr lang="ja-JP" altLang="en-US"/>
              <a:t>个</a:t>
            </a:r>
            <a:r>
              <a:rPr lang="en-US" altLang="ja-JP" dirty="0"/>
              <a:t>DNS</a:t>
            </a:r>
            <a:r>
              <a:rPr lang="ja-JP" altLang="en-US"/>
              <a:t>根服务器</a:t>
            </a:r>
            <a:r>
              <a:rPr lang="zh-CN" altLang="en-US" dirty="0"/>
              <a:t>， </a:t>
            </a:r>
            <a:r>
              <a:rPr lang="en-US" dirty="0"/>
              <a:t>see http://</a:t>
            </a:r>
            <a:r>
              <a:rPr lang="en-US" dirty="0" err="1"/>
              <a:t>www.root-servers.org</a:t>
            </a:r>
            <a:r>
              <a:rPr lang="en-US" dirty="0"/>
              <a:t>/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441ED-38AF-0B4B-8516-0D8DBA269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1B2A8-C4CF-3443-BC70-2F101CF3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2695380"/>
            <a:ext cx="8249802" cy="370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6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303D-FE13-6F4B-A7B7-D55102C0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端口</a:t>
            </a:r>
            <a:r>
              <a:rPr lang="zh-CN" altLang="en-US" dirty="0"/>
              <a:t> </a:t>
            </a:r>
            <a:r>
              <a:rPr lang="en-US" altLang="zh-CN" dirty="0"/>
              <a:t>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6CB2-6A14-994A-A85D-EAE635F3E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表示服务的类型</a:t>
            </a:r>
            <a:r>
              <a:rPr lang="zh-CN" altLang="en-US" dirty="0"/>
              <a:t>，</a:t>
            </a:r>
            <a:r>
              <a:rPr lang="ja-JP" altLang="en-US"/>
              <a:t>由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/services </a:t>
            </a:r>
            <a:r>
              <a:rPr lang="ja-JP" altLang="en-US"/>
              <a:t>文件维护</a:t>
            </a:r>
            <a:endParaRPr lang="en-US" altLang="ja-JP" dirty="0"/>
          </a:p>
          <a:p>
            <a:endParaRPr lang="en-US" dirty="0"/>
          </a:p>
          <a:p>
            <a:r>
              <a:rPr lang="en-US" dirty="0"/>
              <a:t>well-known ports</a:t>
            </a:r>
            <a:r>
              <a:rPr lang="zh-CN" altLang="en-US" dirty="0"/>
              <a:t>：</a:t>
            </a:r>
            <a:endParaRPr lang="en-US" dirty="0"/>
          </a:p>
          <a:p>
            <a:r>
              <a:rPr lang="en-US" dirty="0"/>
              <a:t>22</a:t>
            </a:r>
            <a:r>
              <a:rPr lang="zh-CN" altLang="en-US" dirty="0"/>
              <a:t> </a:t>
            </a:r>
            <a:r>
              <a:rPr lang="en-US" dirty="0"/>
              <a:t>SSH Remote Login Protocol</a:t>
            </a:r>
          </a:p>
          <a:p>
            <a:r>
              <a:rPr lang="en-US" altLang="zh-CN" dirty="0"/>
              <a:t>80</a:t>
            </a:r>
            <a:r>
              <a:rPr lang="zh-CN" altLang="en-US" dirty="0"/>
              <a:t> </a:t>
            </a:r>
            <a:r>
              <a:rPr lang="en-US" altLang="zh-CN" dirty="0"/>
              <a:t>Web Server</a:t>
            </a:r>
          </a:p>
          <a:p>
            <a:r>
              <a:rPr lang="en-US" dirty="0"/>
              <a:t>443 HTTPS</a:t>
            </a:r>
          </a:p>
          <a:p>
            <a:r>
              <a:rPr lang="en-US" dirty="0"/>
              <a:t>6379 </a:t>
            </a:r>
            <a:r>
              <a:rPr lang="en-US" dirty="0" err="1"/>
              <a:t>Redis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069A6-AFC7-6045-A3A8-6E9546A0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18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70299-8317-0641-A38B-3D829519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套接字</a:t>
            </a:r>
            <a:r>
              <a:rPr lang="en-US" altLang="ja-JP" dirty="0"/>
              <a:t>(socket)</a:t>
            </a:r>
            <a:r>
              <a:rPr lang="ja-JP" altLang="en-US"/>
              <a:t>编程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1AF5-CFD5-FF47-8EF5-C58491A23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58204"/>
          </a:xfrm>
        </p:spPr>
        <p:txBody>
          <a:bodyPr>
            <a:normAutofit/>
          </a:bodyPr>
          <a:lstStyle/>
          <a:p>
            <a:r>
              <a:rPr lang="en-US" dirty="0"/>
              <a:t>Socket </a:t>
            </a:r>
            <a:r>
              <a:rPr lang="ja-JP" altLang="en-US"/>
              <a:t>的原意是“插座”</a:t>
            </a:r>
            <a:r>
              <a:rPr lang="zh-CN" altLang="en-US" dirty="0"/>
              <a:t>，</a:t>
            </a:r>
            <a:r>
              <a:rPr lang="ja-JP" altLang="en-US"/>
              <a:t>用以比喻</a:t>
            </a:r>
            <a:r>
              <a:rPr lang="zh-CN" altLang="en-US" dirty="0"/>
              <a:t>计算机之间进行通信的方式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ja-JP" altLang="en-US"/>
              <a:t>两种主要类型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ja-JP" altLang="en-US"/>
              <a:t>流格式套接字（</a:t>
            </a:r>
            <a:r>
              <a:rPr lang="en-US" dirty="0"/>
              <a:t>Stream Sockets) </a:t>
            </a:r>
            <a:r>
              <a:rPr lang="ja-JP" altLang="en-US"/>
              <a:t>也叫“面向连接的套接字”</a:t>
            </a:r>
            <a:r>
              <a:rPr lang="zh-CN" altLang="en-US" dirty="0"/>
              <a:t>，</a:t>
            </a:r>
            <a:r>
              <a:rPr lang="ja-JP" altLang="en-US"/>
              <a:t>在代码中使用 </a:t>
            </a:r>
            <a:r>
              <a:rPr lang="en-US" dirty="0"/>
              <a:t>SOCK_STREAM </a:t>
            </a:r>
            <a:r>
              <a:rPr lang="ja-JP" altLang="en-US"/>
              <a:t>表示</a:t>
            </a:r>
            <a:r>
              <a:rPr lang="zh-CN" altLang="en-US" dirty="0"/>
              <a:t>，</a:t>
            </a:r>
            <a:r>
              <a:rPr lang="ja-JP" altLang="en-US"/>
              <a:t>是</a:t>
            </a:r>
            <a:r>
              <a:rPr lang="zh-CN" altLang="en-US" dirty="0"/>
              <a:t>一种可靠的、双向的通信数据流。</a:t>
            </a:r>
            <a:endParaRPr lang="en-US" altLang="zh-CN" dirty="0"/>
          </a:p>
          <a:p>
            <a:pPr lvl="1"/>
            <a:r>
              <a:rPr lang="ja-JP" altLang="en-US"/>
              <a:t>数据报格式套接字（</a:t>
            </a:r>
            <a:r>
              <a:rPr lang="en-US" dirty="0"/>
              <a:t>Datagram Sockets）</a:t>
            </a:r>
            <a:r>
              <a:rPr lang="ja-JP" altLang="en-US"/>
              <a:t>也叫“无连接的套接字”，在代码中使用 </a:t>
            </a:r>
            <a:r>
              <a:rPr lang="en-US" dirty="0"/>
              <a:t>SOCK_DGRAM </a:t>
            </a:r>
            <a:r>
              <a:rPr lang="ja-JP" altLang="en-US"/>
              <a:t>表示。</a:t>
            </a:r>
            <a:r>
              <a:rPr lang="zh-CN" altLang="en-US" dirty="0"/>
              <a:t> 只管传输数据，不作数据校验，如果数据在传输中损坏，或者没有到达另一台计算机，是没有办法补救的。</a:t>
            </a:r>
            <a:endParaRPr lang="en-US" altLang="zh-CN" dirty="0"/>
          </a:p>
          <a:p>
            <a:r>
              <a:rPr lang="ja-JP" altLang="en-US"/>
              <a:t>课程主要关注</a:t>
            </a:r>
            <a:r>
              <a:rPr lang="zh-CN" altLang="en-US" dirty="0"/>
              <a:t> </a:t>
            </a:r>
            <a:r>
              <a:rPr lang="ja-JP" altLang="en-US"/>
              <a:t>流格式套接字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7A575-32DA-3E44-9533-98B7889E3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DAE99-56CF-A448-A2E1-01C4ABC6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23" y="2367530"/>
            <a:ext cx="4648376" cy="12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8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FB30-4ACA-5F4D-9349-0013B619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connect/accept </a:t>
            </a:r>
            <a:r>
              <a:rPr lang="ja-JP" altLang="en-US"/>
              <a:t>模型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1AC32-0A15-7E49-A5AD-5BF60E3D7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873" y="2090057"/>
            <a:ext cx="3400253" cy="40161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585571-14A2-8940-81E0-934DA114C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83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15F8-694B-BE40-B025-9EDA35948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  <a:r>
              <a:rPr lang="zh-CN" altLang="en-US" dirty="0"/>
              <a:t> </a:t>
            </a:r>
            <a:r>
              <a:rPr lang="en-US" altLang="zh-CN" dirty="0"/>
              <a:t>Socket Interface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B61F-4B8E-BF40-BF9B-539D19BCF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426DF-CEA1-564D-9885-2C7F63F9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CDBD7-E948-B849-A542-AECEF662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1257299"/>
            <a:ext cx="7467601" cy="560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79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C6C5-1128-4349-AC9A-8717AB22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0B3B9-CE94-074A-A832-815E32431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Infrastructure:</a:t>
            </a:r>
          </a:p>
          <a:p>
            <a:pPr lvl="1"/>
            <a:r>
              <a:rPr lang="en-US" dirty="0"/>
              <a:t>Clients 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Proxies 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HTML: formatting content</a:t>
            </a:r>
          </a:p>
          <a:p>
            <a:pPr lvl="1"/>
            <a:r>
              <a:rPr lang="en-US" dirty="0"/>
              <a:t>URL: naming content </a:t>
            </a:r>
          </a:p>
          <a:p>
            <a:pPr lvl="1"/>
            <a:r>
              <a:rPr lang="en-US" dirty="0"/>
              <a:t>HTTP: protocol for exchanging content. </a:t>
            </a:r>
            <a:r>
              <a:rPr lang="en-US" b="1" u="sng" dirty="0"/>
              <a:t>Any content not just HTML!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4FED6-469A-5241-B4E5-D9C9F9D2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3D48E-8AEE-4D6C-9154-88A27571F823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132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2828"/>
      </a:accent1>
      <a:accent2>
        <a:srgbClr val="E61E1E"/>
      </a:accent2>
      <a:accent3>
        <a:srgbClr val="D21414"/>
      </a:accent3>
      <a:accent4>
        <a:srgbClr val="C80808"/>
      </a:accent4>
      <a:accent5>
        <a:srgbClr val="8C0000"/>
      </a:accent5>
      <a:accent6>
        <a:srgbClr val="640000"/>
      </a:accent6>
      <a:hlink>
        <a:srgbClr val="2998E3"/>
      </a:hlink>
      <a:folHlink>
        <a:srgbClr val="7F723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7534</TotalTime>
  <Words>461</Words>
  <Application>Microsoft Macintosh PowerPoint</Application>
  <PresentationFormat>On-screen Show (4:3)</PresentationFormat>
  <Paragraphs>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等线</vt:lpstr>
      <vt:lpstr>黑体</vt:lpstr>
      <vt:lpstr>Arial</vt:lpstr>
      <vt:lpstr>Times New Roman</vt:lpstr>
      <vt:lpstr>Office 主题​​</vt:lpstr>
      <vt:lpstr>ICS第十二次小班课</vt:lpstr>
      <vt:lpstr>Keywords</vt:lpstr>
      <vt:lpstr>因特网域名 </vt:lpstr>
      <vt:lpstr>DNS</vt:lpstr>
      <vt:lpstr>端口 Port</vt:lpstr>
      <vt:lpstr>套接字(socket)编程</vt:lpstr>
      <vt:lpstr>connect/accept 模型</vt:lpstr>
      <vt:lpstr>TCP Socket Interface</vt:lpstr>
      <vt:lpstr>Web Components</vt:lpstr>
      <vt:lpstr>HTML (Hypertext Markup Language)</vt:lpstr>
      <vt:lpstr>PowerPoint Presentation</vt:lpstr>
      <vt:lpstr>HTTP request and response</vt:lpstr>
      <vt:lpstr>HTTP Evolution</vt:lpstr>
      <vt:lpstr>HTTP/2: multiplexing!</vt:lpstr>
      <vt:lpstr>QUIC motivates HTTP/3</vt:lpstr>
      <vt:lpstr>QUIC deployment</vt:lpstr>
      <vt:lpstr>Proxy</vt:lpstr>
      <vt:lpstr>Proxy chain</vt:lpstr>
      <vt:lpstr>题目讲解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PKU2016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Chengke Wong</cp:lastModifiedBy>
  <cp:revision>517</cp:revision>
  <dcterms:created xsi:type="dcterms:W3CDTF">2018-12-21T13:45:03Z</dcterms:created>
  <dcterms:modified xsi:type="dcterms:W3CDTF">2020-12-16T07:44:54Z</dcterms:modified>
</cp:coreProperties>
</file>